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x="18288000" cy="10287000"/>
  <p:notesSz cx="6858000" cy="9144000"/>
  <p:embeddedFontLst>
    <p:embeddedFont>
      <p:font typeface="Bebas Neue Cyrillic" charset="1" panose="02000506000000020004"/>
      <p:regular r:id="rId41"/>
    </p:embeddedFont>
    <p:embeddedFont>
      <p:font typeface="Mokoto" charset="1" panose="00000000000000000000"/>
      <p:regular r:id="rId42"/>
    </p:embeddedFont>
    <p:embeddedFont>
      <p:font typeface="Big Shoulders Display Bold" charset="1" panose="00000000000000000000"/>
      <p:regular r:id="rId43"/>
    </p:embeddedFont>
    <p:embeddedFont>
      <p:font typeface="Canva Sans Bold" charset="1" panose="020B0803030501040103"/>
      <p:regular r:id="rId44"/>
    </p:embeddedFont>
    <p:embeddedFont>
      <p:font typeface="Canva Sans" charset="1" panose="020B0503030501040103"/>
      <p:regular r:id="rId45"/>
    </p:embeddedFont>
    <p:embeddedFont>
      <p:font typeface="Gotham" charset="1" panose="00000000000000000000"/>
      <p:regular r:id="rId46"/>
    </p:embeddedFont>
    <p:embeddedFont>
      <p:font typeface="Nickainley" charset="1" panose="00000500000000000000"/>
      <p:regular r:id="rId47"/>
    </p:embeddedFont>
    <p:embeddedFont>
      <p:font typeface="Arimo Bold" charset="1" panose="020B0704020202020204"/>
      <p:regular r:id="rId48"/>
    </p:embeddedFont>
    <p:embeddedFont>
      <p:font typeface="Arimo" charset="1" panose="020B0604020202020204"/>
      <p:regular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8119337" y="7969812"/>
            <a:ext cx="168663" cy="1288488"/>
            <a:chOff x="0" y="0"/>
            <a:chExt cx="229432" cy="175272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9432" cy="1752723"/>
            </a:xfrm>
            <a:custGeom>
              <a:avLst/>
              <a:gdLst/>
              <a:ahLst/>
              <a:cxnLst/>
              <a:rect r="r" b="b" t="t" l="l"/>
              <a:pathLst>
                <a:path h="1752723" w="229432">
                  <a:moveTo>
                    <a:pt x="0" y="0"/>
                  </a:moveTo>
                  <a:lnTo>
                    <a:pt x="229432" y="0"/>
                  </a:lnTo>
                  <a:lnTo>
                    <a:pt x="229432" y="1752723"/>
                  </a:lnTo>
                  <a:lnTo>
                    <a:pt x="0" y="1752723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9432" cy="17908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230600" y="0"/>
            <a:ext cx="1028700" cy="10287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434452" y="1284248"/>
            <a:ext cx="6531784" cy="7718504"/>
          </a:xfrm>
          <a:custGeom>
            <a:avLst/>
            <a:gdLst/>
            <a:ahLst/>
            <a:cxnLst/>
            <a:rect r="r" b="b" t="t" l="l"/>
            <a:pathLst>
              <a:path h="7718504" w="6531784">
                <a:moveTo>
                  <a:pt x="0" y="0"/>
                </a:moveTo>
                <a:lnTo>
                  <a:pt x="6531784" y="0"/>
                </a:lnTo>
                <a:lnTo>
                  <a:pt x="6531784" y="7718504"/>
                </a:lnTo>
                <a:lnTo>
                  <a:pt x="0" y="7718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890506" y="1118892"/>
            <a:ext cx="9921057" cy="5350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831"/>
              </a:lnSpc>
              <a:spcBef>
                <a:spcPct val="0"/>
              </a:spcBef>
            </a:pPr>
            <a:r>
              <a:rPr lang="en-US" sz="31308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Leaves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136945"/>
            <a:ext cx="10246010" cy="2822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930"/>
              </a:lnSpc>
              <a:spcBef>
                <a:spcPct val="0"/>
              </a:spcBef>
            </a:pPr>
            <a:r>
              <a:rPr lang="en-US" sz="16378">
                <a:solidFill>
                  <a:srgbClr val="C101FB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Classification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16570"/>
            <a:ext cx="18288000" cy="2653860"/>
            <a:chOff x="0" y="0"/>
            <a:chExt cx="24877058" cy="3610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7058" cy="3610031"/>
            </a:xfrm>
            <a:custGeom>
              <a:avLst/>
              <a:gdLst/>
              <a:ahLst/>
              <a:cxnLst/>
              <a:rect r="r" b="b" t="t" l="l"/>
              <a:pathLst>
                <a:path h="3610031" w="24877058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3798656"/>
            <a:ext cx="18288000" cy="28051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6"/>
              </a:lnSpc>
            </a:pPr>
            <a:r>
              <a:rPr lang="en-US" sz="806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Dataset</a:t>
            </a:r>
          </a:p>
          <a:p>
            <a:pPr algn="ctr">
              <a:lnSpc>
                <a:spcPts val="11286"/>
              </a:lnSpc>
            </a:pPr>
            <a:r>
              <a:rPr lang="en-US" sz="806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Data preprocessing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92063" y="1079409"/>
            <a:ext cx="8219715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Dataset description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56289"/>
            <a:ext cx="16230600" cy="524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Total Samples: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5,262 images</a:t>
            </a:r>
          </a:p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Image Format: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JPG &amp; RGB color space ( 3 channels )</a:t>
            </a:r>
          </a:p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Capture Style: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Natural environment photography, with a mix of clean and cluttered backgrounds</a:t>
            </a:r>
          </a:p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Leaf Presentation: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Leaves appear in various orientations and lighting conditions, emulating real-world variability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987218" y="1028700"/>
            <a:ext cx="9272082" cy="3107960"/>
          </a:xfrm>
          <a:custGeom>
            <a:avLst/>
            <a:gdLst/>
            <a:ahLst/>
            <a:cxnLst/>
            <a:rect r="r" b="b" t="t" l="l"/>
            <a:pathLst>
              <a:path h="3107960" w="9272082">
                <a:moveTo>
                  <a:pt x="0" y="0"/>
                </a:moveTo>
                <a:lnTo>
                  <a:pt x="9272082" y="0"/>
                </a:lnTo>
                <a:lnTo>
                  <a:pt x="9272082" y="3107960"/>
                </a:lnTo>
                <a:lnTo>
                  <a:pt x="0" y="3107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893" t="-100724" r="-39412" b="-51386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34877" y="4433388"/>
            <a:ext cx="9424423" cy="3947088"/>
          </a:xfrm>
          <a:custGeom>
            <a:avLst/>
            <a:gdLst/>
            <a:ahLst/>
            <a:cxnLst/>
            <a:rect r="r" b="b" t="t" l="l"/>
            <a:pathLst>
              <a:path h="3947088" w="9424423">
                <a:moveTo>
                  <a:pt x="0" y="0"/>
                </a:moveTo>
                <a:lnTo>
                  <a:pt x="9424423" y="0"/>
                </a:lnTo>
                <a:lnTo>
                  <a:pt x="9424423" y="3947088"/>
                </a:lnTo>
                <a:lnTo>
                  <a:pt x="0" y="39470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05" t="-56168" r="-24633" b="-2470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022735"/>
            <a:ext cx="6958518" cy="564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Visualize Sample Images from Each Class</a:t>
            </a:r>
          </a:p>
          <a:p>
            <a:pPr algn="l">
              <a:lnSpc>
                <a:spcPts val="11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527797" y="1028700"/>
            <a:ext cx="6828920" cy="2474785"/>
          </a:xfrm>
          <a:custGeom>
            <a:avLst/>
            <a:gdLst/>
            <a:ahLst/>
            <a:cxnLst/>
            <a:rect r="r" b="b" t="t" l="l"/>
            <a:pathLst>
              <a:path h="2474785" w="6828920">
                <a:moveTo>
                  <a:pt x="0" y="0"/>
                </a:moveTo>
                <a:lnTo>
                  <a:pt x="6828920" y="0"/>
                </a:lnTo>
                <a:lnTo>
                  <a:pt x="6828920" y="2474785"/>
                </a:lnTo>
                <a:lnTo>
                  <a:pt x="0" y="2474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138" t="-130793" r="-106109" b="-115555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51266" y="1486630"/>
            <a:ext cx="6976531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Splitting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802821"/>
            <a:ext cx="16230600" cy="5249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Training Set: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Labeled images across all 10 classes for supervised model training</a:t>
            </a:r>
          </a:p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Validation Set: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Held-out samples used for tuning hyperparameters</a:t>
            </a:r>
          </a:p>
          <a:p>
            <a:pPr algn="l" marL="863599" indent="-431800" lvl="1">
              <a:lnSpc>
                <a:spcPts val="7039"/>
              </a:lnSpc>
              <a:buFont typeface="Arial"/>
              <a:buChar char="•"/>
            </a:pPr>
            <a:r>
              <a:rPr lang="en-US" sz="3999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Test Set:</a:t>
            </a:r>
            <a:r>
              <a:rPr lang="en-US" sz="3999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Final evaluation set with hidden labels to assess generalization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111948" y="2956962"/>
            <a:ext cx="8475735" cy="2972498"/>
          </a:xfrm>
          <a:custGeom>
            <a:avLst/>
            <a:gdLst/>
            <a:ahLst/>
            <a:cxnLst/>
            <a:rect r="r" b="b" t="t" l="l"/>
            <a:pathLst>
              <a:path h="2972498" w="8475735">
                <a:moveTo>
                  <a:pt x="0" y="0"/>
                </a:moveTo>
                <a:lnTo>
                  <a:pt x="8475736" y="0"/>
                </a:lnTo>
                <a:lnTo>
                  <a:pt x="8475736" y="2972498"/>
                </a:lnTo>
                <a:lnTo>
                  <a:pt x="0" y="29724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916" t="-123152" r="-75854" b="-7946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57250"/>
            <a:ext cx="13228937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Image Preprocessing Function: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620030"/>
            <a:ext cx="10430743" cy="3699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9802" indent="-459901" lvl="1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Reads each image</a:t>
            </a:r>
          </a:p>
          <a:p>
            <a:pPr algn="l" marL="919802" indent="-459901" lvl="1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Decodes it to RGB</a:t>
            </a:r>
          </a:p>
          <a:p>
            <a:pPr algn="l" marL="919802" indent="-459901" lvl="1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Resizes to 224×224</a:t>
            </a:r>
          </a:p>
          <a:p>
            <a:pPr algn="l" marL="919802" indent="-459901" lvl="1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Scales pixel values to [0, 1] range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977502" y="3175364"/>
            <a:ext cx="8362410" cy="2400552"/>
          </a:xfrm>
          <a:custGeom>
            <a:avLst/>
            <a:gdLst/>
            <a:ahLst/>
            <a:cxnLst/>
            <a:rect r="r" b="b" t="t" l="l"/>
            <a:pathLst>
              <a:path h="2400552" w="8362410">
                <a:moveTo>
                  <a:pt x="0" y="0"/>
                </a:moveTo>
                <a:lnTo>
                  <a:pt x="8362410" y="0"/>
                </a:lnTo>
                <a:lnTo>
                  <a:pt x="8362410" y="2400552"/>
                </a:lnTo>
                <a:lnTo>
                  <a:pt x="0" y="240055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894" t="-167624" r="-115770" b="-18805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33751" y="3175364"/>
            <a:ext cx="8343751" cy="1775833"/>
          </a:xfrm>
          <a:custGeom>
            <a:avLst/>
            <a:gdLst/>
            <a:ahLst/>
            <a:cxnLst/>
            <a:rect r="r" b="b" t="t" l="l"/>
            <a:pathLst>
              <a:path h="1775833" w="8343751">
                <a:moveTo>
                  <a:pt x="0" y="0"/>
                </a:moveTo>
                <a:lnTo>
                  <a:pt x="8343751" y="0"/>
                </a:lnTo>
                <a:lnTo>
                  <a:pt x="8343751" y="1775833"/>
                </a:lnTo>
                <a:lnTo>
                  <a:pt x="0" y="17758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315" t="-338800" r="-120460" b="-19195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57250"/>
            <a:ext cx="5401339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Label encoding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627773"/>
            <a:ext cx="15060199" cy="2637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45"/>
              </a:lnSpc>
            </a:pPr>
            <a:r>
              <a:rPr lang="en-US" sz="40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Transformed class labels from strings to integers using LabelEncoder for model from scratch and one hot encoding for pretrained model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70160" y="2396175"/>
            <a:ext cx="6818336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Model from scratch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66290" y="2396175"/>
            <a:ext cx="6818336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78505" y="6672035"/>
            <a:ext cx="6818336" cy="2586265"/>
          </a:xfrm>
          <a:custGeom>
            <a:avLst/>
            <a:gdLst/>
            <a:ahLst/>
            <a:cxnLst/>
            <a:rect r="r" b="b" t="t" l="l"/>
            <a:pathLst>
              <a:path h="2586265" w="6818336">
                <a:moveTo>
                  <a:pt x="0" y="0"/>
                </a:moveTo>
                <a:lnTo>
                  <a:pt x="6818336" y="0"/>
                </a:lnTo>
                <a:lnTo>
                  <a:pt x="6818336" y="2586265"/>
                </a:lnTo>
                <a:lnTo>
                  <a:pt x="0" y="25862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4573" t="-231624" r="-162025" b="-9318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378505" y="3430852"/>
            <a:ext cx="6880795" cy="2557840"/>
          </a:xfrm>
          <a:custGeom>
            <a:avLst/>
            <a:gdLst/>
            <a:ahLst/>
            <a:cxnLst/>
            <a:rect r="r" b="b" t="t" l="l"/>
            <a:pathLst>
              <a:path h="2557840" w="6880795">
                <a:moveTo>
                  <a:pt x="0" y="0"/>
                </a:moveTo>
                <a:lnTo>
                  <a:pt x="6880795" y="0"/>
                </a:lnTo>
                <a:lnTo>
                  <a:pt x="6880795" y="2557840"/>
                </a:lnTo>
                <a:lnTo>
                  <a:pt x="0" y="25578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078" t="-171956" r="-158079" b="-15025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57250"/>
            <a:ext cx="7047144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Data Augmentation</a:t>
            </a:r>
          </a:p>
          <a:p>
            <a:pPr algn="l">
              <a:lnSpc>
                <a:spcPts val="112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621236"/>
            <a:ext cx="9349805" cy="6637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15275" indent="-407637" lvl="1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Randomly rotate images up to 30°</a:t>
            </a:r>
          </a:p>
          <a:p>
            <a:pPr algn="l" marL="815275" indent="-407637" lvl="1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Shift image horizontally by 20%</a:t>
            </a:r>
          </a:p>
          <a:p>
            <a:pPr algn="l" marL="815275" indent="-407637" lvl="1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Shift image vertically by 20%</a:t>
            </a:r>
          </a:p>
          <a:p>
            <a:pPr algn="l" marL="815275" indent="-407637" lvl="1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Random zoom in/out by 30%</a:t>
            </a:r>
          </a:p>
          <a:p>
            <a:pPr algn="l" marL="815275" indent="-407637" lvl="1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Random horizontal flip</a:t>
            </a:r>
          </a:p>
          <a:p>
            <a:pPr algn="l" marL="815275" indent="-407637" lvl="1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Random vertical flip</a:t>
            </a:r>
          </a:p>
          <a:p>
            <a:pPr algn="l" marL="815275" indent="-407637" lvl="1">
              <a:lnSpc>
                <a:spcPts val="6646"/>
              </a:lnSpc>
              <a:buFont typeface="Arial"/>
              <a:buChar char="•"/>
            </a:pPr>
            <a:r>
              <a:rPr lang="en-US" sz="3776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Fill mode nearest</a:t>
            </a:r>
          </a:p>
          <a:p>
            <a:pPr algn="l">
              <a:lnSpc>
                <a:spcPts val="6646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440964" y="2785769"/>
            <a:ext cx="6818336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Model from scratch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78505" y="6139565"/>
            <a:ext cx="6818336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36909" y="3175364"/>
            <a:ext cx="8722391" cy="4085124"/>
          </a:xfrm>
          <a:custGeom>
            <a:avLst/>
            <a:gdLst/>
            <a:ahLst/>
            <a:cxnLst/>
            <a:rect r="r" b="b" t="t" l="l"/>
            <a:pathLst>
              <a:path h="4085124" w="8722391">
                <a:moveTo>
                  <a:pt x="0" y="0"/>
                </a:moveTo>
                <a:lnTo>
                  <a:pt x="8722391" y="0"/>
                </a:lnTo>
                <a:lnTo>
                  <a:pt x="8722391" y="4085124"/>
                </a:lnTo>
                <a:lnTo>
                  <a:pt x="0" y="4085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498" t="-88763" r="-67119" b="-28057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57250"/>
            <a:ext cx="7047144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MixUp Fuction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46441"/>
            <a:ext cx="7680999" cy="5605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87036" indent="-343518" lvl="1">
              <a:lnSpc>
                <a:spcPts val="5600"/>
              </a:lnSpc>
              <a:buFont typeface="Arial"/>
              <a:buChar char="•"/>
            </a:pPr>
            <a:r>
              <a:rPr lang="en-US" sz="3182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Blends pairs of images and labels using a random λ (lambda) value from a Beta distribution.</a:t>
            </a:r>
          </a:p>
          <a:p>
            <a:pPr algn="l">
              <a:lnSpc>
                <a:spcPts val="5600"/>
              </a:lnSpc>
            </a:pPr>
          </a:p>
          <a:p>
            <a:pPr algn="l" marL="687036" indent="-343518" lvl="1">
              <a:lnSpc>
                <a:spcPts val="5600"/>
              </a:lnSpc>
              <a:buFont typeface="Arial"/>
              <a:buChar char="•"/>
            </a:pPr>
            <a:r>
              <a:rPr lang="en-US" sz="3182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Used Mixup Augmentation to generate hybrid samples, helping the model generalize better on unseen data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76040" y="2396175"/>
            <a:ext cx="8383260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16570"/>
            <a:ext cx="18288000" cy="2653860"/>
            <a:chOff x="0" y="0"/>
            <a:chExt cx="24877058" cy="3610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7058" cy="3610031"/>
            </a:xfrm>
            <a:custGeom>
              <a:avLst/>
              <a:gdLst/>
              <a:ahLst/>
              <a:cxnLst/>
              <a:rect r="r" b="b" t="t" l="l"/>
              <a:pathLst>
                <a:path h="3610031" w="24877058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2492" y="4157835"/>
            <a:ext cx="16603017" cy="27477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23"/>
              </a:lnSpc>
            </a:pPr>
            <a:r>
              <a:rPr lang="en-US" sz="52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approach, architecture and design</a:t>
            </a:r>
          </a:p>
          <a:p>
            <a:pPr algn="ctr">
              <a:lnSpc>
                <a:spcPts val="7323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16570"/>
            <a:ext cx="18288000" cy="2653860"/>
            <a:chOff x="0" y="0"/>
            <a:chExt cx="24877058" cy="3610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7058" cy="3610031"/>
            </a:xfrm>
            <a:custGeom>
              <a:avLst/>
              <a:gdLst/>
              <a:ahLst/>
              <a:cxnLst/>
              <a:rect r="r" b="b" t="t" l="l"/>
              <a:pathLst>
                <a:path h="3610031" w="24877058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2492" y="4138785"/>
            <a:ext cx="16603017" cy="203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3"/>
              </a:lnSpc>
            </a:pPr>
            <a:r>
              <a:rPr lang="en-US" sz="58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Custom CNN model</a:t>
            </a:r>
          </a:p>
          <a:p>
            <a:pPr algn="ctr">
              <a:lnSpc>
                <a:spcPts val="8163"/>
              </a:lnSpc>
            </a:pPr>
            <a:r>
              <a:rPr lang="en-US" sz="58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(Model from scratch)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93586"/>
            <a:ext cx="18288000" cy="2408899"/>
            <a:chOff x="0" y="0"/>
            <a:chExt cx="24877058" cy="3276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7058" cy="3276812"/>
            </a:xfrm>
            <a:custGeom>
              <a:avLst/>
              <a:gdLst/>
              <a:ahLst/>
              <a:cxnLst/>
              <a:rect r="r" b="b" t="t" l="l"/>
              <a:pathLst>
                <a:path h="3276812" w="24877058">
                  <a:moveTo>
                    <a:pt x="0" y="0"/>
                  </a:moveTo>
                  <a:lnTo>
                    <a:pt x="24877058" y="0"/>
                  </a:lnTo>
                  <a:lnTo>
                    <a:pt x="24877058" y="3276812"/>
                  </a:lnTo>
                  <a:lnTo>
                    <a:pt x="0" y="3276812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77058" cy="3314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5362" y="4110573"/>
            <a:ext cx="15277276" cy="171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46"/>
              </a:lnSpc>
            </a:pPr>
            <a:r>
              <a:rPr lang="en-US" sz="996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INTRODUCTION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6135" y="934382"/>
            <a:ext cx="12375730" cy="139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b="true" sz="1043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CUSTOM CNN MODEL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940396" y="3615190"/>
            <a:ext cx="8032410" cy="5164560"/>
          </a:xfrm>
          <a:custGeom>
            <a:avLst/>
            <a:gdLst/>
            <a:ahLst/>
            <a:cxnLst/>
            <a:rect r="r" b="b" t="t" l="l"/>
            <a:pathLst>
              <a:path h="5164560" w="8032410">
                <a:moveTo>
                  <a:pt x="0" y="0"/>
                </a:moveTo>
                <a:lnTo>
                  <a:pt x="8032409" y="0"/>
                </a:lnTo>
                <a:lnTo>
                  <a:pt x="8032409" y="5164560"/>
                </a:lnTo>
                <a:lnTo>
                  <a:pt x="0" y="5164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588" t="-25520" r="-45501" b="-10969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021409"/>
            <a:ext cx="8719696" cy="623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13242" indent="-306621" lvl="1">
              <a:lnSpc>
                <a:spcPts val="499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3 convolutional blocks with increasing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filters 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(32 → 64 → 128)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ReLU 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activation, padding same, each followed by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batch normalization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for improving training stability and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max pooling.</a:t>
            </a:r>
          </a:p>
          <a:p>
            <a:pPr algn="l">
              <a:lnSpc>
                <a:spcPts val="4999"/>
              </a:lnSpc>
            </a:pPr>
          </a:p>
          <a:p>
            <a:pPr algn="l" marL="613242" indent="-306621" lvl="1">
              <a:lnSpc>
                <a:spcPts val="4999"/>
              </a:lnSpc>
              <a:buFont typeface="Arial"/>
              <a:buChar char="•"/>
            </a:pP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Global average pooling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(flatten)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dense layer with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dropout 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for regularization, and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softmax 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output for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multi-classification</a:t>
            </a:r>
            <a:r>
              <a:rPr lang="en-US" sz="284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to generate class </a:t>
            </a:r>
            <a:r>
              <a:rPr lang="en-US" sz="284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probabilities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16570"/>
            <a:ext cx="18288000" cy="2653860"/>
            <a:chOff x="0" y="0"/>
            <a:chExt cx="24877058" cy="36100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7058" cy="3610031"/>
            </a:xfrm>
            <a:custGeom>
              <a:avLst/>
              <a:gdLst/>
              <a:ahLst/>
              <a:cxnLst/>
              <a:rect r="r" b="b" t="t" l="l"/>
              <a:pathLst>
                <a:path h="3610031" w="24877058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42492" y="4138785"/>
            <a:ext cx="16603017" cy="2033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3"/>
              </a:lnSpc>
            </a:pPr>
            <a:r>
              <a:rPr lang="en-US" sz="58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Pretrained model</a:t>
            </a:r>
          </a:p>
          <a:p>
            <a:pPr algn="ctr">
              <a:lnSpc>
                <a:spcPts val="8163"/>
              </a:lnSpc>
            </a:pPr>
            <a:r>
              <a:rPr lang="en-US" sz="583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(transfer learning)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00150"/>
            <a:ext cx="8115300" cy="129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8"/>
              </a:lnSpc>
            </a:pPr>
            <a:r>
              <a:rPr lang="en-US" b="true" sz="963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TRANSFER LEARNING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201878"/>
            <a:ext cx="16230600" cy="540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1" indent="-377825" lvl="1">
              <a:lnSpc>
                <a:spcPts val="616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Leveraged </a:t>
            </a:r>
            <a:r>
              <a:rPr lang="en-US" sz="350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EfficientNetB3</a:t>
            </a: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</a:t>
            </a: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a state-of-the-art CNN</a:t>
            </a: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pretrained on ImageNet </a:t>
            </a:r>
            <a:r>
              <a:rPr lang="en-US" sz="350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(~1,000 classes)</a:t>
            </a:r>
          </a:p>
          <a:p>
            <a:pPr algn="l" marL="755651" indent="-377825" lvl="1">
              <a:lnSpc>
                <a:spcPts val="616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Delivers strong accuracy–efficiency trade-off, ideal for image classification tasks</a:t>
            </a:r>
          </a:p>
          <a:p>
            <a:pPr algn="l" marL="755651" indent="-377825" lvl="1">
              <a:lnSpc>
                <a:spcPts val="6160"/>
              </a:lnSpc>
              <a:spcBef>
                <a:spcPct val="0"/>
              </a:spcBef>
              <a:buFont typeface="Arial"/>
              <a:buChar char="•"/>
            </a:pP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Pretraining enables robust </a:t>
            </a:r>
            <a:r>
              <a:rPr lang="en-US" sz="350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feature transfer</a:t>
            </a:r>
            <a:r>
              <a:rPr lang="en-US" sz="350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especially effective for </a:t>
            </a:r>
            <a:r>
              <a:rPr lang="en-US" sz="350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limited data scenarios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10180" y="1200150"/>
            <a:ext cx="6402924" cy="12925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38"/>
              </a:lnSpc>
            </a:pPr>
            <a:r>
              <a:rPr lang="en-US" b="true" sz="9638">
                <a:solidFill>
                  <a:srgbClr val="B75AAB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EFFICIENTNETB3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190625"/>
            <a:ext cx="6961937" cy="3527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8"/>
              </a:lnSpc>
            </a:pPr>
            <a:r>
              <a:rPr lang="en-US" b="true" sz="913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CUSTOMIZING EFFICIENTNETB3 FOR OUR TASK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031683" y="9190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853011" y="-18148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242802" y="72131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182637" y="2021663"/>
            <a:ext cx="8882273" cy="1936397"/>
          </a:xfrm>
          <a:custGeom>
            <a:avLst/>
            <a:gdLst/>
            <a:ahLst/>
            <a:cxnLst/>
            <a:rect r="r" b="b" t="t" l="l"/>
            <a:pathLst>
              <a:path h="1936397" w="8882273">
                <a:moveTo>
                  <a:pt x="0" y="0"/>
                </a:moveTo>
                <a:lnTo>
                  <a:pt x="8882273" y="0"/>
                </a:lnTo>
                <a:lnTo>
                  <a:pt x="8882273" y="1936398"/>
                </a:lnTo>
                <a:lnTo>
                  <a:pt x="0" y="19363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08" t="-127577" r="-17893" b="-171904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5123081"/>
            <a:ext cx="16515782" cy="3656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6101" indent="-363050" lvl="1">
              <a:lnSpc>
                <a:spcPts val="5919"/>
              </a:lnSpc>
              <a:spcBef>
                <a:spcPct val="0"/>
              </a:spcBef>
              <a:buFont typeface="Arial"/>
              <a:buChar char="•"/>
            </a:pPr>
            <a:r>
              <a:rPr lang="en-US" sz="3363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B</a:t>
            </a:r>
            <a:r>
              <a:rPr lang="en-US" sz="3363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as</a:t>
            </a:r>
            <a:r>
              <a:rPr lang="en-US" sz="3363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e Model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EfficientNetB3 with pretrained ImageNet weights</a:t>
            </a:r>
          </a:p>
          <a:p>
            <a:pPr algn="l" marL="726101" indent="-363050" lvl="1">
              <a:lnSpc>
                <a:spcPts val="5919"/>
              </a:lnSpc>
              <a:buFont typeface="Arial"/>
              <a:buChar char="•"/>
            </a:pPr>
            <a:r>
              <a:rPr lang="en-US" sz="3363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Modification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R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eplaced o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riginal 1000-class output with </a:t>
            </a:r>
            <a:r>
              <a:rPr lang="en-US" sz="3363">
                <a:solidFill>
                  <a:srgbClr val="FFEB99"/>
                </a:solidFill>
                <a:latin typeface="Gotham"/>
                <a:ea typeface="Gotham"/>
                <a:cs typeface="Gotham"/>
                <a:sym typeface="Gotham"/>
              </a:rPr>
              <a:t>Dense(</a:t>
            </a:r>
            <a:r>
              <a:rPr lang="en-US" sz="3363">
                <a:solidFill>
                  <a:srgbClr val="CC007E"/>
                </a:solidFill>
                <a:latin typeface="Gotham"/>
                <a:ea typeface="Gotham"/>
                <a:cs typeface="Gotham"/>
                <a:sym typeface="Gotham"/>
              </a:rPr>
              <a:t>num_classes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</a:t>
            </a:r>
            <a:r>
              <a:rPr lang="en-US" sz="3363">
                <a:solidFill>
                  <a:srgbClr val="CC007E"/>
                </a:solidFill>
                <a:latin typeface="Gotham"/>
                <a:ea typeface="Gotham"/>
                <a:cs typeface="Gotham"/>
                <a:sym typeface="Gotham"/>
              </a:rPr>
              <a:t>activation=</a:t>
            </a:r>
            <a:r>
              <a:rPr lang="en-US" sz="3363">
                <a:solidFill>
                  <a:srgbClr val="7ED957"/>
                </a:solidFill>
                <a:latin typeface="Gotham"/>
                <a:ea typeface="Gotham"/>
                <a:cs typeface="Gotham"/>
                <a:sym typeface="Gotham"/>
              </a:rPr>
              <a:t>'softmax'</a:t>
            </a:r>
            <a:r>
              <a:rPr lang="en-US" sz="3363">
                <a:solidFill>
                  <a:srgbClr val="FFEB99"/>
                </a:solidFill>
                <a:latin typeface="Gotham"/>
                <a:ea typeface="Gotham"/>
                <a:cs typeface="Gotham"/>
                <a:sym typeface="Gotham"/>
              </a:rPr>
              <a:t>)</a:t>
            </a:r>
          </a:p>
          <a:p>
            <a:pPr algn="l" marL="726101" indent="-363050" lvl="1">
              <a:lnSpc>
                <a:spcPts val="5919"/>
              </a:lnSpc>
              <a:spcBef>
                <a:spcPct val="0"/>
              </a:spcBef>
              <a:buFont typeface="Arial"/>
              <a:buChar char="•"/>
            </a:pPr>
            <a:r>
              <a:rPr lang="en-US" sz="3363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Purpose</a:t>
            </a:r>
            <a:r>
              <a:rPr lang="en-US" sz="3363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Tailored the model to classify our specific leaf types (10 classes)</a:t>
            </a:r>
          </a:p>
          <a:p>
            <a:pPr algn="l">
              <a:lnSpc>
                <a:spcPts val="591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75760"/>
            <a:ext cx="18288000" cy="1953464"/>
            <a:chOff x="0" y="0"/>
            <a:chExt cx="24877058" cy="2657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7058" cy="2657286"/>
            </a:xfrm>
            <a:custGeom>
              <a:avLst/>
              <a:gdLst/>
              <a:ahLst/>
              <a:cxnLst/>
              <a:rect r="r" b="b" t="t" l="l"/>
              <a:pathLst>
                <a:path h="2657286" w="24877058">
                  <a:moveTo>
                    <a:pt x="0" y="0"/>
                  </a:moveTo>
                  <a:lnTo>
                    <a:pt x="24877058" y="0"/>
                  </a:lnTo>
                  <a:lnTo>
                    <a:pt x="24877058" y="2657286"/>
                  </a:lnTo>
                  <a:lnTo>
                    <a:pt x="0" y="265728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77058" cy="2695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05362" y="4110573"/>
            <a:ext cx="15277276" cy="1718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46"/>
              </a:lnSpc>
            </a:pPr>
            <a:r>
              <a:rPr lang="en-US" sz="996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Training Setup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561373" y="5739849"/>
            <a:ext cx="5697927" cy="1320883"/>
          </a:xfrm>
          <a:custGeom>
            <a:avLst/>
            <a:gdLst/>
            <a:ahLst/>
            <a:cxnLst/>
            <a:rect r="r" b="b" t="t" l="l"/>
            <a:pathLst>
              <a:path h="1320883" w="5697927">
                <a:moveTo>
                  <a:pt x="0" y="0"/>
                </a:moveTo>
                <a:lnTo>
                  <a:pt x="5697927" y="0"/>
                </a:lnTo>
                <a:lnTo>
                  <a:pt x="5697927" y="1320883"/>
                </a:lnTo>
                <a:lnTo>
                  <a:pt x="0" y="1320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024" t="-284771" r="-44835" b="-155725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61373" y="3175364"/>
            <a:ext cx="5697927" cy="1165485"/>
          </a:xfrm>
          <a:custGeom>
            <a:avLst/>
            <a:gdLst/>
            <a:ahLst/>
            <a:cxnLst/>
            <a:rect r="r" b="b" t="t" l="l"/>
            <a:pathLst>
              <a:path h="1165485" w="5697927">
                <a:moveTo>
                  <a:pt x="0" y="0"/>
                </a:moveTo>
                <a:lnTo>
                  <a:pt x="5697927" y="0"/>
                </a:lnTo>
                <a:lnTo>
                  <a:pt x="5697927" y="1165485"/>
                </a:lnTo>
                <a:lnTo>
                  <a:pt x="0" y="11654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478" t="-213852" r="-104380" b="-29871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57250"/>
            <a:ext cx="10299576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Compile Step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678053"/>
            <a:ext cx="10299576" cy="5583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9802" indent="-459901" lvl="1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Optimizer</a:t>
            </a: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adam</a:t>
            </a:r>
          </a:p>
          <a:p>
            <a:pPr algn="l" marL="919802" indent="-459901" lvl="1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metrics</a:t>
            </a: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accuracy</a:t>
            </a:r>
          </a:p>
          <a:p>
            <a:pPr algn="l" marL="919802" indent="-459901" lvl="1">
              <a:lnSpc>
                <a:spcPts val="7498"/>
              </a:lnSpc>
              <a:buFont typeface="Arial"/>
              <a:buChar char="•"/>
            </a:pPr>
            <a:r>
              <a:rPr lang="en-US" sz="4260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Loss</a:t>
            </a: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 categorical_crossentropy </a:t>
            </a:r>
            <a:r>
              <a:rPr lang="en-US" sz="4260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(pretrained)</a:t>
            </a:r>
            <a:r>
              <a:rPr lang="en-US" sz="4260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&amp; sparse_categorical_crossentropy </a:t>
            </a:r>
            <a:r>
              <a:rPr lang="en-US" sz="4260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(scratch)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561373" y="2243775"/>
            <a:ext cx="5697927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Model from scratch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561373" y="4804892"/>
            <a:ext cx="5697927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449397" y="2107266"/>
            <a:ext cx="6106115" cy="2545278"/>
          </a:xfrm>
          <a:custGeom>
            <a:avLst/>
            <a:gdLst/>
            <a:ahLst/>
            <a:cxnLst/>
            <a:rect r="r" b="b" t="t" l="l"/>
            <a:pathLst>
              <a:path h="2545278" w="6106115">
                <a:moveTo>
                  <a:pt x="0" y="0"/>
                </a:moveTo>
                <a:lnTo>
                  <a:pt x="6106115" y="0"/>
                </a:lnTo>
                <a:lnTo>
                  <a:pt x="6106115" y="2545277"/>
                </a:lnTo>
                <a:lnTo>
                  <a:pt x="0" y="25452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711" t="-65465" r="-40092" b="-3523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385897" y="2107266"/>
            <a:ext cx="5735898" cy="2459064"/>
          </a:xfrm>
          <a:custGeom>
            <a:avLst/>
            <a:gdLst/>
            <a:ahLst/>
            <a:cxnLst/>
            <a:rect r="r" b="b" t="t" l="l"/>
            <a:pathLst>
              <a:path h="2459064" w="5735898">
                <a:moveTo>
                  <a:pt x="0" y="0"/>
                </a:moveTo>
                <a:lnTo>
                  <a:pt x="5735898" y="0"/>
                </a:lnTo>
                <a:lnTo>
                  <a:pt x="5735898" y="2459064"/>
                </a:lnTo>
                <a:lnTo>
                  <a:pt x="0" y="24590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203" t="-124234" r="-104180" b="-66093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85825"/>
            <a:ext cx="4357197" cy="6248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68"/>
              </a:lnSpc>
            </a:pPr>
            <a:r>
              <a:rPr lang="en-US" sz="712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Callbacks &amp; cosine annealing learning rate</a:t>
            </a:r>
          </a:p>
          <a:p>
            <a:pPr algn="l">
              <a:lnSpc>
                <a:spcPts val="9968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635355" y="5984131"/>
            <a:ext cx="15017291" cy="320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623" indent="-312812" lvl="1">
              <a:lnSpc>
                <a:spcPts val="5100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EarlyStopping: Prevents overfitting by halting when accuracy stops improving</a:t>
            </a:r>
          </a:p>
          <a:p>
            <a:pPr algn="l" marL="625623" indent="-312812" lvl="1">
              <a:lnSpc>
                <a:spcPts val="5100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ReduceLROnPlateau: Dynamically reduces learning rate on plateaus</a:t>
            </a:r>
          </a:p>
          <a:p>
            <a:pPr algn="l" marL="625623" indent="-312812" lvl="1">
              <a:lnSpc>
                <a:spcPts val="5100"/>
              </a:lnSpc>
              <a:buFont typeface="Arial"/>
              <a:buChar char="•"/>
            </a:pPr>
            <a:r>
              <a:rPr lang="en-US" sz="2897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Cosine Annealing Scheduler: Smoothly decays learning rate over epochs for better convergence </a:t>
            </a:r>
            <a:r>
              <a:rPr lang="en-US" sz="2897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(pretrained)</a:t>
            </a:r>
          </a:p>
          <a:p>
            <a:pPr algn="l">
              <a:lnSpc>
                <a:spcPts val="51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5453044" y="1328077"/>
            <a:ext cx="5697927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Model from scratch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449397" y="1328077"/>
            <a:ext cx="5697927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06541" y="2925536"/>
            <a:ext cx="7438328" cy="2063602"/>
          </a:xfrm>
          <a:custGeom>
            <a:avLst/>
            <a:gdLst/>
            <a:ahLst/>
            <a:cxnLst/>
            <a:rect r="r" b="b" t="t" l="l"/>
            <a:pathLst>
              <a:path h="2063602" w="7438328">
                <a:moveTo>
                  <a:pt x="0" y="0"/>
                </a:moveTo>
                <a:lnTo>
                  <a:pt x="7438328" y="0"/>
                </a:lnTo>
                <a:lnTo>
                  <a:pt x="7438328" y="2063602"/>
                </a:lnTo>
                <a:lnTo>
                  <a:pt x="0" y="206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4448" t="-102355" r="-33582" b="-178701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74753" y="2984260"/>
            <a:ext cx="7304530" cy="2063602"/>
          </a:xfrm>
          <a:custGeom>
            <a:avLst/>
            <a:gdLst/>
            <a:ahLst/>
            <a:cxnLst/>
            <a:rect r="r" b="b" t="t" l="l"/>
            <a:pathLst>
              <a:path h="2063602" w="7304530">
                <a:moveTo>
                  <a:pt x="0" y="0"/>
                </a:moveTo>
                <a:lnTo>
                  <a:pt x="7304530" y="0"/>
                </a:lnTo>
                <a:lnTo>
                  <a:pt x="7304530" y="2063602"/>
                </a:lnTo>
                <a:lnTo>
                  <a:pt x="0" y="20636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8687" t="-231267" r="-46869" b="-7781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57250"/>
            <a:ext cx="13228937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Fine-Tuning: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5584081"/>
            <a:ext cx="16230600" cy="3288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9488" indent="-324744" lvl="1">
              <a:lnSpc>
                <a:spcPts val="5294"/>
              </a:lnSpc>
              <a:buFont typeface="Arial"/>
              <a:buChar char="•"/>
            </a:pP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Fine-tuned it to classify a </a:t>
            </a:r>
            <a:r>
              <a:rPr lang="en-US" sz="3008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smaller</a:t>
            </a: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domain-specific dataset </a:t>
            </a:r>
            <a:r>
              <a:rPr lang="en-US" sz="3008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(Mulberry leaf species)</a:t>
            </a:r>
          </a:p>
          <a:p>
            <a:pPr algn="l" marL="649488" indent="-324744" lvl="1">
              <a:lnSpc>
                <a:spcPts val="5294"/>
              </a:lnSpc>
              <a:buFont typeface="Arial"/>
              <a:buChar char="•"/>
            </a:pP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Unfroze last </a:t>
            </a:r>
            <a:r>
              <a:rPr lang="en-US" sz="3008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30 layers</a:t>
            </a: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of the base model</a:t>
            </a:r>
          </a:p>
          <a:p>
            <a:pPr algn="l" marL="649488" indent="-324744" lvl="1">
              <a:lnSpc>
                <a:spcPts val="5294"/>
              </a:lnSpc>
              <a:buFont typeface="Arial"/>
              <a:buChar char="•"/>
            </a:pP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Used lower learning rate</a:t>
            </a:r>
          </a:p>
          <a:p>
            <a:pPr algn="l" marL="649488" indent="-324744" lvl="1">
              <a:lnSpc>
                <a:spcPts val="5294"/>
              </a:lnSpc>
              <a:buFont typeface="Arial"/>
              <a:buChar char="•"/>
            </a:pPr>
            <a:r>
              <a:rPr lang="en-US" sz="3008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Continued </a:t>
            </a:r>
            <a:r>
              <a:rPr lang="en-US" sz="3008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training from the last epoch</a:t>
            </a:r>
          </a:p>
          <a:p>
            <a:pPr algn="l">
              <a:lnSpc>
                <a:spcPts val="529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193972"/>
            <a:ext cx="7216169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46280" y="2193972"/>
            <a:ext cx="7216169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3816570"/>
            <a:ext cx="18288000" cy="2653860"/>
            <a:chOff x="0" y="0"/>
            <a:chExt cx="24877058" cy="361003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877058" cy="3610031"/>
            </a:xfrm>
            <a:custGeom>
              <a:avLst/>
              <a:gdLst/>
              <a:ahLst/>
              <a:cxnLst/>
              <a:rect r="r" b="b" t="t" l="l"/>
              <a:pathLst>
                <a:path h="3610031" w="24877058">
                  <a:moveTo>
                    <a:pt x="0" y="0"/>
                  </a:moveTo>
                  <a:lnTo>
                    <a:pt x="24877058" y="0"/>
                  </a:lnTo>
                  <a:lnTo>
                    <a:pt x="24877058" y="3610031"/>
                  </a:lnTo>
                  <a:lnTo>
                    <a:pt x="0" y="3610031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877058" cy="36481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0" y="3850095"/>
            <a:ext cx="18288000" cy="2620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47"/>
              </a:lnSpc>
            </a:pPr>
            <a:r>
              <a:rPr lang="en-US" sz="746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Visualization Evaluation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36106" y="2225521"/>
            <a:ext cx="15215788" cy="7032779"/>
          </a:xfrm>
          <a:custGeom>
            <a:avLst/>
            <a:gdLst/>
            <a:ahLst/>
            <a:cxnLst/>
            <a:rect r="r" b="b" t="t" l="l"/>
            <a:pathLst>
              <a:path h="7032779" w="15215788">
                <a:moveTo>
                  <a:pt x="0" y="0"/>
                </a:moveTo>
                <a:lnTo>
                  <a:pt x="15215788" y="0"/>
                </a:lnTo>
                <a:lnTo>
                  <a:pt x="15215788" y="7032779"/>
                </a:lnTo>
                <a:lnTo>
                  <a:pt x="0" y="70327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729" t="-42437" r="-25070" b="-2153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6230600" cy="145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From scratch model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1915" y="2687718"/>
            <a:ext cx="2177767" cy="2177767"/>
          </a:xfrm>
          <a:custGeom>
            <a:avLst/>
            <a:gdLst/>
            <a:ahLst/>
            <a:cxnLst/>
            <a:rect r="r" b="b" t="t" l="l"/>
            <a:pathLst>
              <a:path h="2177767" w="2177767">
                <a:moveTo>
                  <a:pt x="0" y="0"/>
                </a:moveTo>
                <a:lnTo>
                  <a:pt x="2177767" y="0"/>
                </a:lnTo>
                <a:lnTo>
                  <a:pt x="2177767" y="2177767"/>
                </a:lnTo>
                <a:lnTo>
                  <a:pt x="0" y="21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34575" y="5055985"/>
            <a:ext cx="2177767" cy="2177767"/>
          </a:xfrm>
          <a:custGeom>
            <a:avLst/>
            <a:gdLst/>
            <a:ahLst/>
            <a:cxnLst/>
            <a:rect r="r" b="b" t="t" l="l"/>
            <a:pathLst>
              <a:path h="2177767" w="2177767">
                <a:moveTo>
                  <a:pt x="0" y="0"/>
                </a:moveTo>
                <a:lnTo>
                  <a:pt x="2177767" y="0"/>
                </a:lnTo>
                <a:lnTo>
                  <a:pt x="2177767" y="2177767"/>
                </a:lnTo>
                <a:lnTo>
                  <a:pt x="0" y="21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81915" y="6763201"/>
            <a:ext cx="2177767" cy="2177767"/>
          </a:xfrm>
          <a:custGeom>
            <a:avLst/>
            <a:gdLst/>
            <a:ahLst/>
            <a:cxnLst/>
            <a:rect r="r" b="b" t="t" l="l"/>
            <a:pathLst>
              <a:path h="2177767" w="2177767">
                <a:moveTo>
                  <a:pt x="0" y="0"/>
                </a:moveTo>
                <a:lnTo>
                  <a:pt x="2177767" y="0"/>
                </a:lnTo>
                <a:lnTo>
                  <a:pt x="2177767" y="2177767"/>
                </a:lnTo>
                <a:lnTo>
                  <a:pt x="0" y="21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430203" y="5055985"/>
            <a:ext cx="2177767" cy="2177767"/>
          </a:xfrm>
          <a:custGeom>
            <a:avLst/>
            <a:gdLst/>
            <a:ahLst/>
            <a:cxnLst/>
            <a:rect r="r" b="b" t="t" l="l"/>
            <a:pathLst>
              <a:path h="2177767" w="2177767">
                <a:moveTo>
                  <a:pt x="0" y="0"/>
                </a:moveTo>
                <a:lnTo>
                  <a:pt x="2177767" y="0"/>
                </a:lnTo>
                <a:lnTo>
                  <a:pt x="2177767" y="2177767"/>
                </a:lnTo>
                <a:lnTo>
                  <a:pt x="0" y="2177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54502" y="1002484"/>
            <a:ext cx="4832592" cy="1258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39"/>
              </a:lnSpc>
            </a:pPr>
            <a:r>
              <a:rPr lang="en-US" b="true" sz="9339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AIVEX TEAM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159419" y="5141710"/>
            <a:ext cx="402275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AFB8E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MALAK HANY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159419" y="9217193"/>
            <a:ext cx="402275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AFB8E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FATEMA TAREK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12079" y="7559984"/>
            <a:ext cx="402275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AFB8E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MALAK RAGAB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507707" y="7559984"/>
            <a:ext cx="4022759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b="true" sz="5000">
                <a:solidFill>
                  <a:srgbClr val="AFB8EC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NADA MAHMOUD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06244" y="2666843"/>
            <a:ext cx="14854842" cy="6887668"/>
          </a:xfrm>
          <a:custGeom>
            <a:avLst/>
            <a:gdLst/>
            <a:ahLst/>
            <a:cxnLst/>
            <a:rect r="r" b="b" t="t" l="l"/>
            <a:pathLst>
              <a:path h="6887668" w="14854842">
                <a:moveTo>
                  <a:pt x="0" y="0"/>
                </a:moveTo>
                <a:lnTo>
                  <a:pt x="14854842" y="0"/>
                </a:lnTo>
                <a:lnTo>
                  <a:pt x="14854842" y="6887669"/>
                </a:lnTo>
                <a:lnTo>
                  <a:pt x="0" y="6887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1212" t="-49456" r="-2544" b="-2485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66775"/>
            <a:ext cx="16230600" cy="1450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Pretrained model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5914546"/>
            <a:ext cx="7864539" cy="2292372"/>
          </a:xfrm>
          <a:custGeom>
            <a:avLst/>
            <a:gdLst/>
            <a:ahLst/>
            <a:cxnLst/>
            <a:rect r="r" b="b" t="t" l="l"/>
            <a:pathLst>
              <a:path h="2292372" w="7864539">
                <a:moveTo>
                  <a:pt x="0" y="0"/>
                </a:moveTo>
                <a:lnTo>
                  <a:pt x="7864539" y="0"/>
                </a:lnTo>
                <a:lnTo>
                  <a:pt x="7864539" y="2292372"/>
                </a:lnTo>
                <a:lnTo>
                  <a:pt x="0" y="22923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3825" t="-124072" r="-32768" b="-136014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44000" y="2040232"/>
            <a:ext cx="7923300" cy="7353535"/>
          </a:xfrm>
          <a:custGeom>
            <a:avLst/>
            <a:gdLst/>
            <a:ahLst/>
            <a:cxnLst/>
            <a:rect r="r" b="b" t="t" l="l"/>
            <a:pathLst>
              <a:path h="7353535" w="7923300">
                <a:moveTo>
                  <a:pt x="0" y="0"/>
                </a:moveTo>
                <a:lnTo>
                  <a:pt x="7923300" y="0"/>
                </a:lnTo>
                <a:lnTo>
                  <a:pt x="7923300" y="7353535"/>
                </a:lnTo>
                <a:lnTo>
                  <a:pt x="0" y="7353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1944" t="-66847" r="-146907" b="-2025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92072" y="2167160"/>
            <a:ext cx="6937795" cy="2955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Confusion </a:t>
            </a:r>
          </a:p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sz="8499">
                <a:solidFill>
                  <a:srgbClr val="FF0099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Matrix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52885" y="5135357"/>
            <a:ext cx="7216169" cy="779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6"/>
              </a:lnSpc>
            </a:pPr>
            <a:r>
              <a:rPr lang="en-US" sz="3776">
                <a:solidFill>
                  <a:srgbClr val="C101FB"/>
                </a:solidFill>
                <a:latin typeface="Nickainley"/>
                <a:ea typeface="Nickainley"/>
                <a:cs typeface="Nickainley"/>
                <a:sym typeface="Nickainley"/>
              </a:rPr>
              <a:t>Pretrained model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875760"/>
            <a:ext cx="18288000" cy="1953464"/>
            <a:chOff x="0" y="0"/>
            <a:chExt cx="24877058" cy="265728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7058" cy="2657286"/>
            </a:xfrm>
            <a:custGeom>
              <a:avLst/>
              <a:gdLst/>
              <a:ahLst/>
              <a:cxnLst/>
              <a:rect r="r" b="b" t="t" l="l"/>
              <a:pathLst>
                <a:path h="2657286" w="24877058">
                  <a:moveTo>
                    <a:pt x="0" y="0"/>
                  </a:moveTo>
                  <a:lnTo>
                    <a:pt x="24877058" y="0"/>
                  </a:lnTo>
                  <a:lnTo>
                    <a:pt x="24877058" y="2657286"/>
                  </a:lnTo>
                  <a:lnTo>
                    <a:pt x="0" y="2657286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77058" cy="26953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4148673"/>
            <a:ext cx="18288000" cy="1428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66"/>
              </a:lnSpc>
            </a:pPr>
            <a:r>
              <a:rPr lang="en-US" sz="8262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Models Compareson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2000316" y="661988"/>
          <a:ext cx="13888492" cy="9031227"/>
        </p:xfrm>
        <a:graphic>
          <a:graphicData uri="http://schemas.openxmlformats.org/drawingml/2006/table">
            <a:tbl>
              <a:tblPr/>
              <a:tblGrid>
                <a:gridCol w="2568770"/>
                <a:gridCol w="5395565"/>
                <a:gridCol w="5924157"/>
              </a:tblGrid>
              <a:tr h="15774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b="true" sz="3200" u="sng">
                          <a:solidFill>
                            <a:srgbClr val="FF0082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Aspect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b="true" sz="3200" u="sng">
                          <a:solidFill>
                            <a:srgbClr val="FF0082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Model From Scratch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b="true" sz="3200" u="sng">
                          <a:solidFill>
                            <a:srgbClr val="FF0082"/>
                          </a:solidFill>
                          <a:latin typeface="Arimo Bold"/>
                          <a:ea typeface="Arimo Bold"/>
                          <a:cs typeface="Arimo Bold"/>
                          <a:sym typeface="Arimo Bold"/>
                        </a:rPr>
                        <a:t>Pretrained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00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49469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u="sng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Architecture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Custom CNN (manually defined Conv &amp; Dense layers)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Transfer learning using a pretrained base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2102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u="sng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Lower validation/test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Higher validation/test 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77430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u="sng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Overfitting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More prone to overfitting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Less prone to overfitting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C101F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4797">
                <a:tc>
                  <a:txBody>
                    <a:bodyPr anchor="t" rtlCol="false"/>
                    <a:lstStyle/>
                    <a:p>
                      <a:pPr algn="just">
                        <a:lnSpc>
                          <a:spcPts val="4200"/>
                        </a:lnSpc>
                        <a:defRPr/>
                      </a:pPr>
                      <a:r>
                        <a:rPr lang="en-US" sz="3000" u="sng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Data Efficiency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Needs more data to generalize well	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Arimo"/>
                          <a:ea typeface="Arimo"/>
                          <a:cs typeface="Arimo"/>
                          <a:sym typeface="Arimo"/>
                        </a:rPr>
                        <a:t>Performs well even with smaller datasets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66675">
                      <a:solidFill>
                        <a:srgbClr val="FF0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031683" y="9190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53011" y="-18148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42802" y="72131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219200"/>
            <a:ext cx="16230600" cy="139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b="true" sz="1043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CONCLUSION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184083" y="10714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05411" y="-16624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090402" y="73655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2662663"/>
            <a:ext cx="16184083" cy="659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9"/>
              </a:lnSpc>
            </a:pPr>
          </a:p>
          <a:p>
            <a:pPr algn="l" marL="495499" indent="-247750" lvl="1">
              <a:lnSpc>
                <a:spcPts val="4039"/>
              </a:lnSpc>
              <a:buAutoNum type="arabicPeriod" startAt="1"/>
            </a:pPr>
            <a:r>
              <a:rPr lang="en-US" sz="2295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Custom CNN Model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(from Scratch)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</a:t>
            </a:r>
          </a:p>
          <a:p>
            <a:pPr algn="l" marL="990998" indent="-330333" lvl="2">
              <a:lnSpc>
                <a:spcPts val="4039"/>
              </a:lnSpc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Designed a compact architecture with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3 convolutional blocks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each using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'same'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padding,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ReLU 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activation,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BatchNormalization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and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MaxPooling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.</a:t>
            </a:r>
          </a:p>
          <a:p>
            <a:pPr algn="l" marL="990998" indent="-330333" lvl="2">
              <a:lnSpc>
                <a:spcPts val="4039"/>
              </a:lnSpc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Final layers include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GlobalAveragePooling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Dropout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and a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softmax 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classifier.</a:t>
            </a:r>
          </a:p>
          <a:p>
            <a:pPr algn="l" marL="495499" indent="-247750" lvl="1">
              <a:lnSpc>
                <a:spcPts val="4039"/>
              </a:lnSpc>
              <a:buAutoNum type="arabicPeriod" startAt="1"/>
            </a:pPr>
            <a:r>
              <a:rPr lang="en-US" sz="2295">
                <a:solidFill>
                  <a:srgbClr val="C101FB"/>
                </a:solidFill>
                <a:latin typeface="Gotham"/>
                <a:ea typeface="Gotham"/>
                <a:cs typeface="Gotham"/>
                <a:sym typeface="Gotham"/>
              </a:rPr>
              <a:t>Pretrained Model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(EfficientNetB3)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:</a:t>
            </a:r>
          </a:p>
          <a:p>
            <a:pPr algn="l" marL="990998" indent="-330333" lvl="2">
              <a:lnSpc>
                <a:spcPts val="4039"/>
              </a:lnSpc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Utilized a high-perform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ing pret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rained CNN for efficient feature extraction,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with a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customized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 output layer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adapted to our leaf classification task.</a:t>
            </a:r>
          </a:p>
          <a:p>
            <a:pPr algn="l" marL="990998" indent="-330333" lvl="2">
              <a:lnSpc>
                <a:spcPts val="4039"/>
              </a:lnSpc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In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tegrated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BatchNormalization 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and advanced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data augmentation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techniques to enhance performance and improve generalization.</a:t>
            </a:r>
          </a:p>
          <a:p>
            <a:pPr algn="l" marL="990998" indent="-330333" lvl="2">
              <a:lnSpc>
                <a:spcPts val="4039"/>
              </a:lnSpc>
              <a:spcBef>
                <a:spcPct val="0"/>
              </a:spcBef>
              <a:buFont typeface="Arial"/>
              <a:buChar char="⚬"/>
            </a:pP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 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Resulted in a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lightweight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accurate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, and </a:t>
            </a:r>
            <a:r>
              <a:rPr lang="en-US" sz="2295">
                <a:solidFill>
                  <a:srgbClr val="FF0099"/>
                </a:solidFill>
                <a:latin typeface="Gotham"/>
                <a:ea typeface="Gotham"/>
                <a:cs typeface="Gotham"/>
                <a:sym typeface="Gotham"/>
              </a:rPr>
              <a:t>robust </a:t>
            </a:r>
            <a:r>
              <a:rPr lang="en-US" sz="2295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model suitable for real-world deployment.</a:t>
            </a:r>
          </a:p>
          <a:p>
            <a:pPr algn="l">
              <a:lnSpc>
                <a:spcPts val="4039"/>
              </a:lnSpc>
              <a:spcBef>
                <a:spcPct val="0"/>
              </a:spcBef>
            </a:pPr>
          </a:p>
          <a:p>
            <a:pPr algn="l">
              <a:lnSpc>
                <a:spcPts val="40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465186" y="2642129"/>
            <a:ext cx="5357627" cy="5357627"/>
          </a:xfrm>
          <a:custGeom>
            <a:avLst/>
            <a:gdLst/>
            <a:ahLst/>
            <a:cxnLst/>
            <a:rect r="r" b="b" t="t" l="l"/>
            <a:pathLst>
              <a:path h="5357627" w="5357627">
                <a:moveTo>
                  <a:pt x="0" y="0"/>
                </a:moveTo>
                <a:lnTo>
                  <a:pt x="5357628" y="0"/>
                </a:lnTo>
                <a:lnTo>
                  <a:pt x="5357628" y="5357627"/>
                </a:lnTo>
                <a:lnTo>
                  <a:pt x="0" y="53576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851095" y="995247"/>
            <a:ext cx="6585811" cy="1646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337"/>
              </a:lnSpc>
            </a:pPr>
            <a:r>
              <a:rPr lang="en-US" b="true" sz="12337">
                <a:solidFill>
                  <a:srgbClr val="FF0082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THANK YOU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98245" y="8545465"/>
            <a:ext cx="13691510" cy="1131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8"/>
              </a:lnSpc>
            </a:pPr>
            <a:r>
              <a:rPr lang="en-US" b="true" sz="8538">
                <a:solidFill>
                  <a:srgbClr val="C101FB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OPEN FOR ALL YOUR QUESTIONS!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20207" y="814658"/>
            <a:ext cx="9647586" cy="139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b="true" sz="1043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PROBLEM STATEMENT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98185"/>
            <a:ext cx="16230600" cy="740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Problem: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Manual identification of plant species is often time-consuming, requires specialized expertise, and is not easily scalable.</a:t>
            </a:r>
          </a:p>
          <a:p>
            <a:pPr algn="l">
              <a:lnSpc>
                <a:spcPts val="4900"/>
              </a:lnSpc>
            </a:pPr>
          </a:p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Need: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There is a critical need for an automated, efficient, and accurate solution for plant leaf classification.</a:t>
            </a:r>
          </a:p>
          <a:p>
            <a:pPr algn="l">
              <a:lnSpc>
                <a:spcPts val="4900"/>
              </a:lnSpc>
            </a:pPr>
          </a:p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Goal: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To develop and optimize a high-performing machine learning model that can correctly identify plant leaf species from real-world image data.</a:t>
            </a:r>
          </a:p>
          <a:p>
            <a:pPr algn="l">
              <a:lnSpc>
                <a:spcPts val="4900"/>
              </a:lnSpc>
            </a:pPr>
          </a:p>
          <a:p>
            <a:pPr algn="l" marL="755652" indent="-377826" lvl="1">
              <a:lnSpc>
                <a:spcPts val="4900"/>
              </a:lnSpc>
              <a:buFont typeface="Arial"/>
              <a:buChar char="•"/>
            </a:pPr>
            <a:r>
              <a:rPr lang="en-US" b="true" sz="35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Impact:</a:t>
            </a:r>
            <a:r>
              <a:rPr lang="en-US" sz="35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This solution aims to contribute to improved agricultural practices and biodiversity monitoring.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3693586"/>
            <a:ext cx="18288000" cy="2408899"/>
            <a:chOff x="0" y="0"/>
            <a:chExt cx="24877058" cy="32768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877058" cy="3276812"/>
            </a:xfrm>
            <a:custGeom>
              <a:avLst/>
              <a:gdLst/>
              <a:ahLst/>
              <a:cxnLst/>
              <a:rect r="r" b="b" t="t" l="l"/>
              <a:pathLst>
                <a:path h="3276812" w="24877058">
                  <a:moveTo>
                    <a:pt x="0" y="0"/>
                  </a:moveTo>
                  <a:lnTo>
                    <a:pt x="24877058" y="0"/>
                  </a:lnTo>
                  <a:lnTo>
                    <a:pt x="24877058" y="3276812"/>
                  </a:lnTo>
                  <a:lnTo>
                    <a:pt x="0" y="3276812"/>
                  </a:lnTo>
                  <a:close/>
                </a:path>
              </a:pathLst>
            </a:custGeom>
            <a:gradFill rotWithShape="true">
              <a:gsLst>
                <a:gs pos="0">
                  <a:srgbClr val="003A89">
                    <a:alpha val="100000"/>
                  </a:srgbClr>
                </a:gs>
                <a:gs pos="100000">
                  <a:srgbClr val="C700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877058" cy="33149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1925" y="4066097"/>
            <a:ext cx="18288000" cy="152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406"/>
              </a:lnSpc>
            </a:pPr>
            <a:r>
              <a:rPr lang="en-US" sz="8861">
                <a:solidFill>
                  <a:srgbClr val="FFFFFF"/>
                </a:solidFill>
                <a:latin typeface="Mokoto"/>
                <a:ea typeface="Mokoto"/>
                <a:cs typeface="Mokoto"/>
                <a:sym typeface="Mokoto"/>
              </a:rPr>
              <a:t>Imported libraries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780270" y="7990597"/>
            <a:ext cx="5560541" cy="4114800"/>
          </a:xfrm>
          <a:custGeom>
            <a:avLst/>
            <a:gdLst/>
            <a:ahLst/>
            <a:cxnLst/>
            <a:rect r="r" b="b" t="t" l="l"/>
            <a:pathLst>
              <a:path h="4114800" w="5560541">
                <a:moveTo>
                  <a:pt x="0" y="0"/>
                </a:moveTo>
                <a:lnTo>
                  <a:pt x="5560540" y="0"/>
                </a:lnTo>
                <a:lnTo>
                  <a:pt x="55605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35027" y="934382"/>
            <a:ext cx="9617946" cy="139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b="true" sz="1043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IMPORTED LIBRARIES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77291" y="3280091"/>
            <a:ext cx="12323892" cy="4818783"/>
          </a:xfrm>
          <a:custGeom>
            <a:avLst/>
            <a:gdLst/>
            <a:ahLst/>
            <a:cxnLst/>
            <a:rect r="r" b="b" t="t" l="l"/>
            <a:pathLst>
              <a:path h="4818783" w="12323892">
                <a:moveTo>
                  <a:pt x="0" y="0"/>
                </a:moveTo>
                <a:lnTo>
                  <a:pt x="12323893" y="0"/>
                </a:lnTo>
                <a:lnTo>
                  <a:pt x="12323893" y="4818783"/>
                </a:lnTo>
                <a:lnTo>
                  <a:pt x="0" y="48187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745" t="-43426" r="-28501" b="-56792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139238" y="4594909"/>
            <a:ext cx="9525" cy="86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35027" y="934382"/>
            <a:ext cx="9617946" cy="139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b="true" sz="1043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IMPORTED LIBRARIES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594909"/>
            <a:ext cx="9525" cy="86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65701" y="2293272"/>
            <a:ext cx="17147072" cy="7081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3481" indent="-181741" lvl="1">
              <a:lnSpc>
                <a:spcPts val="2356"/>
              </a:lnSpc>
              <a:buFont typeface="Arial"/>
              <a:buChar char="•"/>
            </a:pPr>
            <a:r>
              <a:rPr lang="en-US" b="true" sz="1683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pandas (as pd):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for data manipulation and analysis, especially with tabular data like CSV files.</a:t>
            </a:r>
          </a:p>
          <a:p>
            <a:pPr algn="l">
              <a:lnSpc>
                <a:spcPts val="2356"/>
              </a:lnSpc>
            </a:pPr>
          </a:p>
          <a:p>
            <a:pPr algn="l" marL="363481" indent="-181741" lvl="1">
              <a:lnSpc>
                <a:spcPts val="2356"/>
              </a:lnSpc>
              <a:buFont typeface="Arial"/>
              <a:buChar char="•"/>
            </a:pPr>
            <a:r>
              <a:rPr lang="en-US" b="true" sz="1683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numpy (as np): 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Provides support for large, multi-dimensional arrays and matrices, along with a collection of high-level mathematical functions to operate on these arrays.</a:t>
            </a:r>
          </a:p>
          <a:p>
            <a:pPr algn="l">
              <a:lnSpc>
                <a:spcPts val="2356"/>
              </a:lnSpc>
            </a:pPr>
          </a:p>
          <a:p>
            <a:pPr algn="l" marL="363481" indent="-181741" lvl="1">
              <a:lnSpc>
                <a:spcPts val="2356"/>
              </a:lnSpc>
              <a:buFont typeface="Arial"/>
              <a:buChar char="•"/>
            </a:pPr>
            <a:r>
              <a:rPr lang="en-US" b="true" sz="1683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matplotlib.pyplot (as plt):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comprehensive library for creating static, animated, and interactive visualizations in Python, primarily used here for plotting graphs like accuracy and loss curves, and displaying images.</a:t>
            </a:r>
          </a:p>
          <a:p>
            <a:pPr algn="l">
              <a:lnSpc>
                <a:spcPts val="2356"/>
              </a:lnSpc>
            </a:pPr>
          </a:p>
          <a:p>
            <a:pPr algn="l" marL="363481" indent="-181741" lvl="1">
              <a:lnSpc>
                <a:spcPts val="2356"/>
              </a:lnSpc>
              <a:buFont typeface="Arial"/>
              <a:buChar char="•"/>
            </a:pPr>
            <a:r>
              <a:rPr lang="en-US" b="true" sz="1683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 (as tf):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 open-source machine learning framework used for building and training neural networks.</a:t>
            </a:r>
          </a:p>
          <a:p>
            <a:pPr algn="l">
              <a:lnSpc>
                <a:spcPts val="2356"/>
              </a:lnSpc>
            </a:pPr>
          </a:p>
          <a:p>
            <a:pPr algn="l" marL="363481" indent="-181741" lvl="1">
              <a:lnSpc>
                <a:spcPts val="2356"/>
              </a:lnSpc>
              <a:buFont typeface="Arial"/>
              <a:buChar char="•"/>
            </a:pPr>
            <a:r>
              <a:rPr lang="en-US" b="true" sz="1683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tensorflow.keras.applications.EfficientNetB3: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Imports the EfficientNetB3 model, a pre-trained convolutional neural network architecture known for its high efficiency and accuracy, often used for transfer learning.</a:t>
            </a:r>
          </a:p>
          <a:p>
            <a:pPr algn="l">
              <a:lnSpc>
                <a:spcPts val="2356"/>
              </a:lnSpc>
            </a:pPr>
          </a:p>
          <a:p>
            <a:pPr algn="l" marL="363481" indent="-181741" lvl="1">
              <a:lnSpc>
                <a:spcPts val="2356"/>
              </a:lnSpc>
              <a:buFont typeface="Arial"/>
              <a:buChar char="•"/>
            </a:pPr>
            <a:r>
              <a:rPr lang="en-US" b="true" sz="1683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tensorflow.keras.applications.efficientnet.preprocess_input: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utility function specifically for preprocessing images to match the input requirements of EfficientNet models (e.g., scaling pixel values).</a:t>
            </a:r>
          </a:p>
          <a:p>
            <a:pPr algn="l">
              <a:lnSpc>
                <a:spcPts val="2356"/>
              </a:lnSpc>
            </a:pPr>
          </a:p>
          <a:p>
            <a:pPr algn="l" marL="363481" indent="-181741" lvl="1">
              <a:lnSpc>
                <a:spcPts val="2356"/>
              </a:lnSpc>
              <a:buFont typeface="Arial"/>
              <a:buChar char="•"/>
            </a:pPr>
            <a:r>
              <a:rPr lang="en-US" b="true" sz="1683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tensorflow.keras.preprocessing.image.ImageDataGenerator: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for real-time data augmentation, which helps prevent overfitting by generating new training samples from existing ones through various transformations like rotation, shifting, and zooming.</a:t>
            </a:r>
          </a:p>
          <a:p>
            <a:pPr algn="l">
              <a:lnSpc>
                <a:spcPts val="2356"/>
              </a:lnSpc>
            </a:pPr>
          </a:p>
          <a:p>
            <a:pPr algn="l" marL="363481" indent="-181741" lvl="1">
              <a:lnSpc>
                <a:spcPts val="2356"/>
              </a:lnSpc>
              <a:buFont typeface="Arial"/>
              <a:buChar char="•"/>
            </a:pPr>
            <a:r>
              <a:rPr lang="en-US" b="true" sz="1683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tensorflow.keras.layers.Input: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instantiate a Keras tensor, which is the symbolic input of a Keras model or layer.</a:t>
            </a:r>
          </a:p>
          <a:p>
            <a:pPr algn="l">
              <a:lnSpc>
                <a:spcPts val="2356"/>
              </a:lnSpc>
            </a:pPr>
          </a:p>
          <a:p>
            <a:pPr algn="l" marL="363481" indent="-181741" lvl="1">
              <a:lnSpc>
                <a:spcPts val="2356"/>
              </a:lnSpc>
              <a:buFont typeface="Arial"/>
              <a:buChar char="•"/>
            </a:pPr>
            <a:r>
              <a:rPr lang="en-US" b="true" sz="1683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tensorflow.keras.layers.GlobalAveragePooling2D:</a:t>
            </a:r>
            <a:r>
              <a:rPr lang="en-US" b="true" sz="1683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Downsamples the spatial dimensions of its input by taking the average value over all features in a feature map. Commonly used in the head of CNNs.</a:t>
            </a:r>
          </a:p>
          <a:p>
            <a:pPr algn="l">
              <a:lnSpc>
                <a:spcPts val="2356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35027" y="934382"/>
            <a:ext cx="9617946" cy="139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b="true" sz="1043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IMPORTED LIBRARIES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594909"/>
            <a:ext cx="9525" cy="86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758682" y="2186305"/>
            <a:ext cx="16500618" cy="707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80"/>
              </a:lnSpc>
            </a:pP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tensorflow.keras.layers.Dropout: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 regularization technique that randomly sets a fraction of input units to 0 at each update during training time, which helps prevent overfitting.</a:t>
            </a:r>
          </a:p>
          <a:p>
            <a:pPr algn="l">
              <a:lnSpc>
                <a:spcPts val="2380"/>
              </a:lnSpc>
            </a:pP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tensorflow.keras.layers.Dense: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fully connected neural network layer, often used as the output layer or for classification in neural networks.</a:t>
            </a:r>
          </a:p>
          <a:p>
            <a:pPr algn="l">
              <a:lnSpc>
                <a:spcPts val="2380"/>
              </a:lnSpc>
            </a:pP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tensorflow.keras.models.Model: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group layers into an object with training and inference features, allowing for more flexible model architectures than Sequential.</a:t>
            </a:r>
          </a:p>
          <a:p>
            <a:pPr algn="l">
              <a:lnSpc>
                <a:spcPts val="2380"/>
              </a:lnSpc>
            </a:pP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tensorflow.keras.callbacks.EarlyStopping: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callback that stops training when a monitored metric has stopped improving, preventing overfitting and saving training time.</a:t>
            </a:r>
          </a:p>
          <a:p>
            <a:pPr algn="l">
              <a:lnSpc>
                <a:spcPts val="2380"/>
              </a:lnSpc>
            </a:pP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tensorflow.keras.callbacks.ReduceLROnPlateau: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callback that reduces the learning rate when a metric has stopped improving, helping the model to converge more finely.</a:t>
            </a:r>
          </a:p>
          <a:p>
            <a:pPr algn="l">
              <a:lnSpc>
                <a:spcPts val="2380"/>
              </a:lnSpc>
            </a:pP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tensorflow.keras.callbacks.LearningRateScheduler: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callback that allows you to schedule the learning rate's value over epochs.</a:t>
            </a:r>
          </a:p>
          <a:p>
            <a:pPr algn="l">
              <a:lnSpc>
                <a:spcPts val="2380"/>
              </a:lnSpc>
            </a:pP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sklearn.model_selection.train_test_split: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function for splitting arrays or matrices into random train and test subsets.</a:t>
            </a:r>
          </a:p>
          <a:p>
            <a:pPr algn="l">
              <a:lnSpc>
                <a:spcPts val="2380"/>
              </a:lnSpc>
            </a:pP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sklearn.preprocessing.LabelEncoder: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encode target labels with values between 0 and n_classes-1, useful for converting categorical labels into numerical format for model training.</a:t>
            </a:r>
          </a:p>
          <a:p>
            <a:pPr algn="l">
              <a:lnSpc>
                <a:spcPts val="2380"/>
              </a:lnSpc>
            </a:pPr>
          </a:p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b="true" sz="17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PIL.Image (from Pillow):</a:t>
            </a:r>
            <a:r>
              <a:rPr lang="en-US" b="true" sz="17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module from the Pillow library used for opening, manipulating, and saving many different image file formats.</a:t>
            </a:r>
          </a:p>
          <a:p>
            <a:pPr algn="l">
              <a:lnSpc>
                <a:spcPts val="238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9053D">
                <a:alpha val="100000"/>
              </a:srgbClr>
            </a:gs>
            <a:gs pos="100000">
              <a:srgbClr val="0C001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335027" y="934382"/>
            <a:ext cx="9617946" cy="1396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38"/>
              </a:lnSpc>
            </a:pPr>
            <a:r>
              <a:rPr lang="en-US" b="true" sz="10438">
                <a:solidFill>
                  <a:srgbClr val="FF0099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IMPORTED LIBRARIES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879283" y="766647"/>
            <a:ext cx="4817434" cy="4817434"/>
          </a:xfrm>
          <a:custGeom>
            <a:avLst/>
            <a:gdLst/>
            <a:ahLst/>
            <a:cxnLst/>
            <a:rect r="r" b="b" t="t" l="l"/>
            <a:pathLst>
              <a:path h="4817434" w="4817434">
                <a:moveTo>
                  <a:pt x="0" y="0"/>
                </a:moveTo>
                <a:lnTo>
                  <a:pt x="4817434" y="0"/>
                </a:lnTo>
                <a:lnTo>
                  <a:pt x="4817434" y="4817434"/>
                </a:lnTo>
                <a:lnTo>
                  <a:pt x="0" y="48174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700611" y="-1967240"/>
            <a:ext cx="3504866" cy="3504866"/>
          </a:xfrm>
          <a:custGeom>
            <a:avLst/>
            <a:gdLst/>
            <a:ahLst/>
            <a:cxnLst/>
            <a:rect r="r" b="b" t="t" l="l"/>
            <a:pathLst>
              <a:path h="3504866" w="3504866">
                <a:moveTo>
                  <a:pt x="0" y="0"/>
                </a:moveTo>
                <a:lnTo>
                  <a:pt x="3504866" y="0"/>
                </a:lnTo>
                <a:lnTo>
                  <a:pt x="3504866" y="3504867"/>
                </a:lnTo>
                <a:lnTo>
                  <a:pt x="0" y="35048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95202" y="7060732"/>
            <a:ext cx="5974530" cy="5974530"/>
          </a:xfrm>
          <a:custGeom>
            <a:avLst/>
            <a:gdLst/>
            <a:ahLst/>
            <a:cxnLst/>
            <a:rect r="r" b="b" t="t" l="l"/>
            <a:pathLst>
              <a:path h="5974530" w="5974530">
                <a:moveTo>
                  <a:pt x="0" y="0"/>
                </a:moveTo>
                <a:lnTo>
                  <a:pt x="5974530" y="0"/>
                </a:lnTo>
                <a:lnTo>
                  <a:pt x="5974530" y="5974530"/>
                </a:lnTo>
                <a:lnTo>
                  <a:pt x="0" y="59745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39238" y="4594909"/>
            <a:ext cx="9525" cy="868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8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509588" y="2314526"/>
            <a:ext cx="16749712" cy="6269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random:</a:t>
            </a: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Implements pseudo-random number generators for various distributions, used here for setting a seed for reproducibility.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warnings:</a:t>
            </a: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control how warnings are handled in Python, specifically to ignore them in this code.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sklearn.metrics.confusion_matrix:</a:t>
            </a: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Computes a confusion matrix to evaluate the accuracy of a classification.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sklearn.metrics.ConfusionMatrixDisplay:</a:t>
            </a: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Used to plot the confusion matrix.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tensorflow.keras.models.Sequential:</a:t>
            </a: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linear stack of layers, suitable for building simple models layer by layer.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tensorflow.keras.layers.Conv2D:</a:t>
            </a: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2D convolutional layer, fundamental for image processing in CNNs.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tensorflow.keras.layers.MaxPooling2D:</a:t>
            </a: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pooling layer that performs max pooling operation, reducing the spatial dimensions of the output volume.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tensorflow.keras.layers.BatchNormalization:</a:t>
            </a: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 technique for improving the training stability and performance of deep neural networks by normalizing the inputs of layers.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C101FB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tensorflow.keras.layers.LeakyReLU:</a:t>
            </a:r>
            <a:r>
              <a:rPr lang="en-US" b="true" sz="1800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An activation function that allows a small, non-zero gradient when the input is negative, potentially preventing "dying ReLUs".</a:t>
            </a: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DAGt7o_rFoc</dc:identifier>
  <dcterms:modified xsi:type="dcterms:W3CDTF">2011-08-01T06:04:30Z</dcterms:modified>
  <cp:revision>1</cp:revision>
  <dc:title>Decode the Leaf! – ML Image Classification</dc:title>
</cp:coreProperties>
</file>